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9" r:id="rId3"/>
    <p:sldId id="290" r:id="rId4"/>
    <p:sldId id="257" r:id="rId5"/>
    <p:sldId id="291" r:id="rId6"/>
    <p:sldId id="258" r:id="rId7"/>
    <p:sldId id="259"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02"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15BC3D-0FAF-40FE-A85E-CE184998BFCF}" type="datetimeFigureOut">
              <a:rPr lang="en-US" smtClean="0"/>
              <a:pPr/>
              <a:t>11/24/2017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2B6F4-1843-4258-AE23-3CE3B4863B6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Change is a human and technological problem, and could lead to pressures and conflicts that will eventually cause a breakdown somewhere in the organization e.g., an employee who becomes dissatisfied with his job and resigns.  We live in a dynamic and exciting world where change is always taking place and it affects both individuals and organizations. As individuals, we regularly experience change in our everyday lives.  In recent years, lives have been changed by the introduction of computers and other innovations.  In other to survive and prosper in a competitive world, organizations have to change and /or adapt to change.</a:t>
            </a:r>
          </a:p>
          <a:p>
            <a:r>
              <a:rPr lang="en-US" sz="1200" kern="1200" dirty="0" smtClean="0">
                <a:solidFill>
                  <a:schemeClr val="tx1"/>
                </a:solidFill>
                <a:latin typeface="+mn-lt"/>
                <a:ea typeface="+mn-ea"/>
                <a:cs typeface="+mn-cs"/>
              </a:rPr>
              <a:t> </a:t>
            </a:r>
          </a:p>
          <a:p>
            <a:r>
              <a:rPr lang="en-US" sz="1200" b="1" i="1" kern="1200" dirty="0" smtClean="0">
                <a:solidFill>
                  <a:schemeClr val="tx1"/>
                </a:solidFill>
                <a:latin typeface="+mn-lt"/>
                <a:ea typeface="+mn-ea"/>
                <a:cs typeface="+mn-cs"/>
              </a:rPr>
              <a:t>Change</a:t>
            </a:r>
            <a:r>
              <a:rPr lang="en-US" sz="1200" kern="1200" dirty="0" smtClean="0">
                <a:solidFill>
                  <a:schemeClr val="tx1"/>
                </a:solidFill>
                <a:latin typeface="+mn-lt"/>
                <a:ea typeface="+mn-ea"/>
                <a:cs typeface="+mn-cs"/>
              </a:rPr>
              <a:t> is any alteration to status quo, affecting both individuals and work environment or organizations while </a:t>
            </a:r>
            <a:r>
              <a:rPr lang="en-US" sz="1200" i="1" kern="1200" dirty="0" smtClean="0">
                <a:solidFill>
                  <a:schemeClr val="tx1"/>
                </a:solidFill>
                <a:latin typeface="+mn-lt"/>
                <a:ea typeface="+mn-ea"/>
                <a:cs typeface="+mn-cs"/>
              </a:rPr>
              <a:t>Organizational change</a:t>
            </a:r>
            <a:r>
              <a:rPr lang="en-US" sz="1200" kern="1200" dirty="0" smtClean="0">
                <a:solidFill>
                  <a:schemeClr val="tx1"/>
                </a:solidFill>
                <a:latin typeface="+mn-lt"/>
                <a:ea typeface="+mn-ea"/>
                <a:cs typeface="+mn-cs"/>
              </a:rPr>
              <a:t> is defined as the adoption of a new idea or behavior by an organization.</a:t>
            </a:r>
          </a:p>
          <a:p>
            <a:endParaRPr lang="en-US" dirty="0"/>
          </a:p>
        </p:txBody>
      </p:sp>
      <p:sp>
        <p:nvSpPr>
          <p:cNvPr id="4" name="Slide Number Placeholder 3"/>
          <p:cNvSpPr>
            <a:spLocks noGrp="1"/>
          </p:cNvSpPr>
          <p:nvPr>
            <p:ph type="sldNum" sz="quarter" idx="10"/>
          </p:nvPr>
        </p:nvSpPr>
        <p:spPr/>
        <p:txBody>
          <a:bodyPr/>
          <a:lstStyle/>
          <a:p>
            <a:fld id="{97A2B6F4-1843-4258-AE23-3CE3B4863B6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Types of Organizational Change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are </a:t>
            </a:r>
            <a:r>
              <a:rPr lang="en-US" sz="1200" i="1" kern="1200" dirty="0" smtClean="0">
                <a:solidFill>
                  <a:schemeClr val="tx1"/>
                </a:solidFill>
                <a:latin typeface="+mn-lt"/>
                <a:ea typeface="+mn-ea"/>
                <a:cs typeface="+mn-cs"/>
              </a:rPr>
              <a:t>four</a:t>
            </a:r>
            <a:r>
              <a:rPr lang="en-US" sz="1200" kern="1200" dirty="0" smtClean="0">
                <a:solidFill>
                  <a:schemeClr val="tx1"/>
                </a:solidFill>
                <a:latin typeface="+mn-lt"/>
                <a:ea typeface="+mn-ea"/>
                <a:cs typeface="+mn-cs"/>
              </a:rPr>
              <a:t> types of organizational change: anticipatory changes, reactive changes, incremental changes, and strategic changes.</a:t>
            </a:r>
          </a:p>
          <a:p>
            <a:r>
              <a:rPr lang="en-US" sz="1200" kern="1200" dirty="0" smtClean="0">
                <a:solidFill>
                  <a:schemeClr val="tx1"/>
                </a:solidFill>
                <a:latin typeface="+mn-lt"/>
                <a:ea typeface="+mn-ea"/>
                <a:cs typeface="+mn-cs"/>
              </a:rPr>
              <a:t> </a:t>
            </a:r>
          </a:p>
          <a:p>
            <a:r>
              <a:rPr lang="en-US" sz="1200" b="1" i="1" kern="1200" dirty="0" smtClean="0">
                <a:solidFill>
                  <a:schemeClr val="tx1"/>
                </a:solidFill>
                <a:latin typeface="+mn-lt"/>
                <a:ea typeface="+mn-ea"/>
                <a:cs typeface="+mn-cs"/>
              </a:rPr>
              <a:t>Anticipatory Changes</a:t>
            </a:r>
            <a:r>
              <a:rPr lang="en-US" sz="1200" kern="1200" dirty="0" smtClean="0">
                <a:solidFill>
                  <a:schemeClr val="tx1"/>
                </a:solidFill>
                <a:latin typeface="+mn-lt"/>
                <a:ea typeface="+mn-ea"/>
                <a:cs typeface="+mn-cs"/>
              </a:rPr>
              <a:t> are any systematically planned changes intended to take advantage of expected situations.</a:t>
            </a:r>
          </a:p>
          <a:p>
            <a:r>
              <a:rPr lang="en-US" sz="1200" kern="1200" dirty="0" smtClean="0">
                <a:solidFill>
                  <a:schemeClr val="tx1"/>
                </a:solidFill>
                <a:latin typeface="+mn-lt"/>
                <a:ea typeface="+mn-ea"/>
                <a:cs typeface="+mn-cs"/>
              </a:rPr>
              <a:t> </a:t>
            </a:r>
          </a:p>
          <a:p>
            <a:r>
              <a:rPr lang="en-US" sz="1200" b="1" i="1" kern="1200" dirty="0" smtClean="0">
                <a:solidFill>
                  <a:schemeClr val="tx1"/>
                </a:solidFill>
                <a:latin typeface="+mn-lt"/>
                <a:ea typeface="+mn-ea"/>
                <a:cs typeface="+mn-cs"/>
              </a:rPr>
              <a:t>Reactive changes</a:t>
            </a:r>
            <a:r>
              <a:rPr lang="en-US" sz="1200" kern="1200" dirty="0" smtClean="0">
                <a:solidFill>
                  <a:schemeClr val="tx1"/>
                </a:solidFill>
                <a:latin typeface="+mn-lt"/>
                <a:ea typeface="+mn-ea"/>
                <a:cs typeface="+mn-cs"/>
              </a:rPr>
              <a:t> are those changes made in response to unexpected environmental events or pressures.</a:t>
            </a:r>
          </a:p>
          <a:p>
            <a:r>
              <a:rPr lang="en-US" sz="1200" kern="1200" dirty="0" smtClean="0">
                <a:solidFill>
                  <a:schemeClr val="tx1"/>
                </a:solidFill>
                <a:latin typeface="+mn-lt"/>
                <a:ea typeface="+mn-ea"/>
                <a:cs typeface="+mn-cs"/>
              </a:rPr>
              <a:t> </a:t>
            </a:r>
          </a:p>
          <a:p>
            <a:r>
              <a:rPr lang="en-US" sz="1200" b="1" i="1" kern="1200" dirty="0" smtClean="0">
                <a:solidFill>
                  <a:schemeClr val="tx1"/>
                </a:solidFill>
                <a:latin typeface="+mn-lt"/>
                <a:ea typeface="+mn-ea"/>
                <a:cs typeface="+mn-cs"/>
              </a:rPr>
              <a:t>Incremental Changes</a:t>
            </a:r>
            <a:r>
              <a:rPr lang="en-US" sz="1200" kern="1200" dirty="0" smtClean="0">
                <a:solidFill>
                  <a:schemeClr val="tx1"/>
                </a:solidFill>
                <a:latin typeface="+mn-lt"/>
                <a:ea typeface="+mn-ea"/>
                <a:cs typeface="+mn-cs"/>
              </a:rPr>
              <a:t> involves subsystem adjustment needed to keep the organization on its chosen path or on course.  For instance, adding a night shift to meet unexpectedly high demand for the company’s product is an incremental change.  </a:t>
            </a:r>
            <a:r>
              <a:rPr lang="en-US" sz="1200" i="1" kern="1200" dirty="0" smtClean="0">
                <a:solidFill>
                  <a:schemeClr val="tx1"/>
                </a:solidFill>
                <a:latin typeface="+mn-lt"/>
                <a:ea typeface="+mn-ea"/>
                <a:cs typeface="+mn-cs"/>
              </a:rPr>
              <a:t> </a:t>
            </a:r>
            <a:r>
              <a:rPr lang="en-US"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b="1" i="1" kern="1200" dirty="0" smtClean="0">
                <a:solidFill>
                  <a:schemeClr val="tx1"/>
                </a:solidFill>
                <a:latin typeface="+mn-lt"/>
                <a:ea typeface="+mn-ea"/>
                <a:cs typeface="+mn-cs"/>
              </a:rPr>
              <a:t>Strategic Changes</a:t>
            </a:r>
            <a:r>
              <a:rPr lang="en-US" sz="1200" kern="1200" dirty="0" smtClean="0">
                <a:solidFill>
                  <a:schemeClr val="tx1"/>
                </a:solidFill>
                <a:latin typeface="+mn-lt"/>
                <a:ea typeface="+mn-ea"/>
                <a:cs typeface="+mn-cs"/>
              </a:rPr>
              <a:t> alter the overall shape or direction of the organization, e.g., switching from building houses to building apartment complexes would strategic change.</a:t>
            </a:r>
          </a:p>
          <a:p>
            <a:endParaRPr lang="en-US" dirty="0"/>
          </a:p>
        </p:txBody>
      </p:sp>
      <p:sp>
        <p:nvSpPr>
          <p:cNvPr id="4" name="Slide Number Placeholder 3"/>
          <p:cNvSpPr>
            <a:spLocks noGrp="1"/>
          </p:cNvSpPr>
          <p:nvPr>
            <p:ph type="sldNum" sz="quarter" idx="10"/>
          </p:nvPr>
        </p:nvSpPr>
        <p:spPr/>
        <p:txBody>
          <a:bodyPr/>
          <a:lstStyle/>
          <a:p>
            <a:fld id="{97A2B6F4-1843-4258-AE23-3CE3B4863B6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Reasons for Resistance to Change: Why Do Employees Resist Change?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The nature of change (abrupt, sudden, unexpected)</a:t>
            </a:r>
          </a:p>
          <a:p>
            <a:pPr lvl="0"/>
            <a:r>
              <a:rPr lang="en-US" sz="1200" kern="1200" dirty="0" smtClean="0">
                <a:solidFill>
                  <a:schemeClr val="tx1"/>
                </a:solidFill>
                <a:latin typeface="+mn-lt"/>
                <a:ea typeface="+mn-ea"/>
                <a:cs typeface="+mn-cs"/>
              </a:rPr>
              <a:t>Lack of communication (not communicated in time and in acceptable manner)</a:t>
            </a:r>
          </a:p>
          <a:p>
            <a:pPr lvl="0"/>
            <a:r>
              <a:rPr lang="en-US" sz="1200" kern="1200" dirty="0" smtClean="0">
                <a:solidFill>
                  <a:schemeClr val="tx1"/>
                </a:solidFill>
                <a:latin typeface="+mn-lt"/>
                <a:ea typeface="+mn-ea"/>
                <a:cs typeface="+mn-cs"/>
              </a:rPr>
              <a:t>Misunderstanding/ Ignorance/Lack of skill</a:t>
            </a:r>
          </a:p>
          <a:p>
            <a:pPr lvl="0"/>
            <a:r>
              <a:rPr lang="en-US" sz="1200" kern="1200" dirty="0" smtClean="0">
                <a:solidFill>
                  <a:schemeClr val="tx1"/>
                </a:solidFill>
                <a:latin typeface="+mn-lt"/>
                <a:ea typeface="+mn-ea"/>
                <a:cs typeface="+mn-cs"/>
              </a:rPr>
              <a:t>Fear of the unknown/uncertainty</a:t>
            </a:r>
          </a:p>
          <a:p>
            <a:pPr lvl="0"/>
            <a:r>
              <a:rPr lang="en-US" sz="1200" kern="1200" dirty="0" smtClean="0">
                <a:solidFill>
                  <a:schemeClr val="tx1"/>
                </a:solidFill>
                <a:latin typeface="+mn-lt"/>
                <a:ea typeface="+mn-ea"/>
                <a:cs typeface="+mn-cs"/>
              </a:rPr>
              <a:t>Lack of trust (employee/manager)</a:t>
            </a:r>
          </a:p>
          <a:p>
            <a:pPr lvl="0"/>
            <a:r>
              <a:rPr lang="en-US" sz="1200" kern="1200" dirty="0" smtClean="0">
                <a:solidFill>
                  <a:schemeClr val="tx1"/>
                </a:solidFill>
                <a:latin typeface="+mn-lt"/>
                <a:ea typeface="+mn-ea"/>
                <a:cs typeface="+mn-cs"/>
              </a:rPr>
              <a:t>Fear of failure</a:t>
            </a:r>
          </a:p>
          <a:p>
            <a:pPr lvl="0"/>
            <a:r>
              <a:rPr lang="en-US" sz="1200" kern="1200" dirty="0" smtClean="0">
                <a:solidFill>
                  <a:schemeClr val="tx1"/>
                </a:solidFill>
                <a:latin typeface="+mn-lt"/>
                <a:ea typeface="+mn-ea"/>
                <a:cs typeface="+mn-cs"/>
              </a:rPr>
              <a:t>Perception of inequity(unfairness)</a:t>
            </a:r>
          </a:p>
          <a:p>
            <a:pPr lvl="0"/>
            <a:r>
              <a:rPr lang="en-US" sz="1200" kern="1200" dirty="0" smtClean="0">
                <a:solidFill>
                  <a:schemeClr val="tx1"/>
                </a:solidFill>
                <a:latin typeface="+mn-lt"/>
                <a:ea typeface="+mn-ea"/>
                <a:cs typeface="+mn-cs"/>
              </a:rPr>
              <a:t>Self interest</a:t>
            </a:r>
          </a:p>
          <a:p>
            <a:pPr lvl="0"/>
            <a:r>
              <a:rPr lang="en-US" sz="1200" kern="1200" dirty="0" smtClean="0">
                <a:solidFill>
                  <a:schemeClr val="tx1"/>
                </a:solidFill>
                <a:latin typeface="+mn-lt"/>
                <a:ea typeface="+mn-ea"/>
                <a:cs typeface="+mn-cs"/>
              </a:rPr>
              <a:t>Poor timing</a:t>
            </a:r>
          </a:p>
          <a:p>
            <a:pPr lvl="0"/>
            <a:r>
              <a:rPr lang="en-US" sz="1200" kern="1200" dirty="0" smtClean="0">
                <a:solidFill>
                  <a:schemeClr val="tx1"/>
                </a:solidFill>
                <a:latin typeface="+mn-lt"/>
                <a:ea typeface="+mn-ea"/>
                <a:cs typeface="+mn-cs"/>
              </a:rPr>
              <a:t>Different goals and objectives</a:t>
            </a:r>
          </a:p>
          <a:p>
            <a:pPr lvl="0"/>
            <a:r>
              <a:rPr lang="en-US" sz="1200" kern="1200" dirty="0" smtClean="0">
                <a:solidFill>
                  <a:schemeClr val="tx1"/>
                </a:solidFill>
                <a:latin typeface="+mn-lt"/>
                <a:ea typeface="+mn-ea"/>
                <a:cs typeface="+mn-cs"/>
              </a:rPr>
              <a:t>Economics (threat to job or income)</a:t>
            </a:r>
          </a:p>
          <a:p>
            <a:pPr lvl="0"/>
            <a:r>
              <a:rPr lang="en-US" sz="1200" kern="1200" dirty="0" smtClean="0">
                <a:solidFill>
                  <a:schemeClr val="tx1"/>
                </a:solidFill>
                <a:latin typeface="+mn-lt"/>
                <a:ea typeface="+mn-ea"/>
                <a:cs typeface="+mn-cs"/>
              </a:rPr>
              <a:t>Threat to interpersonal relationships, etc.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7A2B6F4-1843-4258-AE23-3CE3B4863B6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B8BCA-FAD8-4E78-AF9D-BBA53897C6CF}"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2BC54-57BA-4603-A7B3-B92A61CC23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B8BCA-FAD8-4E78-AF9D-BBA53897C6CF}" type="datetimeFigureOut">
              <a:rPr lang="en-US" smtClean="0"/>
              <a:pPr/>
              <a:t>11/24/2017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2BC54-57BA-4603-A7B3-B92A61CC23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 MANAGEMENT IN ORGANIZATIONS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762000"/>
            <a:ext cx="7391400" cy="5509200"/>
          </a:xfrm>
          <a:prstGeom prst="rect">
            <a:avLst/>
          </a:prstGeom>
          <a:noFill/>
        </p:spPr>
        <p:txBody>
          <a:bodyPr wrap="square" rtlCol="0">
            <a:spAutoFit/>
          </a:bodyPr>
          <a:lstStyle/>
          <a:p>
            <a:r>
              <a:rPr lang="en-US" sz="3200" b="1" dirty="0" smtClean="0"/>
              <a:t>3. Emerge as different entity</a:t>
            </a:r>
          </a:p>
          <a:p>
            <a:endParaRPr lang="en-US" sz="3200" b="1" dirty="0" smtClean="0"/>
          </a:p>
          <a:p>
            <a:pPr lvl="1">
              <a:buFont typeface="Arial" pitchFamily="34" charset="0"/>
              <a:buChar char="•"/>
            </a:pPr>
            <a:r>
              <a:rPr lang="en-US" sz="3200" b="1" dirty="0" smtClean="0"/>
              <a:t>Often, organizations change to become more flexible. While adapting to new situations is essential, flexibility in operation or functions may also be required in special circumstance.</a:t>
            </a:r>
          </a:p>
          <a:p>
            <a:pPr lvl="1">
              <a:buFont typeface="Arial" pitchFamily="34" charset="0"/>
              <a:buChar char="•"/>
            </a:pPr>
            <a:r>
              <a:rPr lang="en-US" sz="3200" b="1" dirty="0" smtClean="0"/>
              <a:t>For example, developing strategic business unit based on product mix or type to make each product type an independent profit centre.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0" y="2209800"/>
            <a:ext cx="7162800" cy="3785652"/>
          </a:xfrm>
          <a:prstGeom prst="rect">
            <a:avLst/>
          </a:prstGeom>
          <a:noFill/>
        </p:spPr>
        <p:txBody>
          <a:bodyPr wrap="square" rtlCol="0">
            <a:spAutoFit/>
          </a:bodyPr>
          <a:lstStyle/>
          <a:p>
            <a:pPr marL="342900" indent="-342900">
              <a:buAutoNum type="arabicPeriod"/>
            </a:pPr>
            <a:r>
              <a:rPr lang="en-US" sz="2400" dirty="0" smtClean="0"/>
              <a:t>Plan for long-term </a:t>
            </a:r>
          </a:p>
          <a:p>
            <a:pPr marL="342900" indent="-342900">
              <a:buFont typeface="Arial" pitchFamily="34" charset="0"/>
              <a:buChar char="•"/>
            </a:pPr>
            <a:r>
              <a:rPr lang="en-US" sz="2400" dirty="0" smtClean="0"/>
              <a:t>Broadly, a sound strategic vision rather than a specific detailed plan can help the organization to make reliable predictions</a:t>
            </a:r>
          </a:p>
          <a:p>
            <a:pPr marL="342900" indent="-342900"/>
            <a:r>
              <a:rPr lang="en-US" sz="2400" dirty="0" smtClean="0"/>
              <a:t>2.Empower people </a:t>
            </a:r>
          </a:p>
          <a:p>
            <a:pPr marL="342900" indent="-342900">
              <a:buFont typeface="Arial" pitchFamily="34" charset="0"/>
              <a:buChar char="•"/>
            </a:pPr>
            <a:r>
              <a:rPr lang="en-US" sz="2400" dirty="0" smtClean="0"/>
              <a:t>Decision should be made at the operation level through delegation of power and responsibility. This can make the organizational change process much simpler, as with increased ability for problem solving, employees will volunteer for change.</a:t>
            </a:r>
            <a:endParaRPr lang="en-US" sz="2400" dirty="0"/>
          </a:p>
        </p:txBody>
      </p:sp>
      <p:sp>
        <p:nvSpPr>
          <p:cNvPr id="7" name="TextBox 6"/>
          <p:cNvSpPr txBox="1"/>
          <p:nvPr/>
        </p:nvSpPr>
        <p:spPr>
          <a:xfrm>
            <a:off x="1066800" y="457200"/>
            <a:ext cx="7315200" cy="369332"/>
          </a:xfrm>
          <a:prstGeom prst="rect">
            <a:avLst/>
          </a:prstGeom>
          <a:noFill/>
        </p:spPr>
        <p:txBody>
          <a:bodyPr wrap="square" rtlCol="0">
            <a:spAutoFit/>
          </a:bodyPr>
          <a:lstStyle/>
          <a:p>
            <a:r>
              <a:rPr lang="en-US" dirty="0" smtClean="0">
                <a:solidFill>
                  <a:schemeClr val="accent4">
                    <a:lumMod val="75000"/>
                  </a:schemeClr>
                </a:solidFill>
              </a:rPr>
              <a:t>KEY ELEMENTS FOR SUCCESS IN ORGANIZATIONAL CHANGE</a:t>
            </a:r>
            <a:endParaRPr lang="en-US" dirty="0">
              <a:solidFill>
                <a:schemeClr val="accent4">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19200" y="533400"/>
            <a:ext cx="5105400" cy="584775"/>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Change- Definition</a:t>
            </a:r>
            <a:endParaRPr lang="en-US" sz="3200" b="1" dirty="0">
              <a:effectLst>
                <a:outerShdw blurRad="38100" dist="38100" dir="2700000" algn="tl">
                  <a:srgbClr val="000000">
                    <a:alpha val="43137"/>
                  </a:srgbClr>
                </a:outerShdw>
              </a:effectLst>
            </a:endParaRPr>
          </a:p>
        </p:txBody>
      </p:sp>
      <p:sp>
        <p:nvSpPr>
          <p:cNvPr id="7" name="TextBox 6"/>
          <p:cNvSpPr txBox="1"/>
          <p:nvPr/>
        </p:nvSpPr>
        <p:spPr>
          <a:xfrm>
            <a:off x="762000" y="1524000"/>
            <a:ext cx="7718649" cy="3539430"/>
          </a:xfrm>
          <a:prstGeom prst="rect">
            <a:avLst/>
          </a:prstGeom>
          <a:noFill/>
        </p:spPr>
        <p:txBody>
          <a:bodyPr wrap="square" rtlCol="0">
            <a:spAutoFit/>
          </a:bodyPr>
          <a:lstStyle/>
          <a:p>
            <a:pPr>
              <a:buFont typeface="Arial" pitchFamily="34" charset="0"/>
              <a:buChar char="•"/>
            </a:pPr>
            <a:r>
              <a:rPr lang="en-US" sz="2800" b="1" dirty="0" smtClean="0"/>
              <a:t>Change is something that presses us our comfort zone. Change is for the better or for the worst, depending on where you view it. Change has an adjustment period, which varies on the individual to individual and from organization to organization.</a:t>
            </a:r>
          </a:p>
          <a:p>
            <a:pPr>
              <a:buFont typeface="Arial" pitchFamily="34" charset="0"/>
              <a:buChar char="•"/>
            </a:pPr>
            <a:r>
              <a:rPr lang="en-US" sz="2800" b="1" dirty="0" smtClean="0"/>
              <a:t>Change is needed when all the props and practices of the past no longer work.</a:t>
            </a:r>
            <a:endParaRPr lang="en-U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524000"/>
            <a:ext cx="6934200" cy="3539430"/>
          </a:xfrm>
          <a:prstGeom prst="rect">
            <a:avLst/>
          </a:prstGeom>
          <a:noFill/>
        </p:spPr>
        <p:txBody>
          <a:bodyPr wrap="square" rtlCol="0">
            <a:spAutoFit/>
          </a:bodyPr>
          <a:lstStyle/>
          <a:p>
            <a:pPr>
              <a:buFont typeface="Arial" pitchFamily="34" charset="0"/>
              <a:buChar char="•"/>
            </a:pPr>
            <a:r>
              <a:rPr lang="en-US" sz="2800" dirty="0" smtClean="0">
                <a:effectLst>
                  <a:outerShdw blurRad="38100" dist="38100" dir="2700000" algn="tl">
                    <a:srgbClr val="000000">
                      <a:alpha val="43137"/>
                    </a:srgbClr>
                  </a:outerShdw>
                </a:effectLst>
              </a:rPr>
              <a:t>Change comes to business in many forms like merger, acquisition, divestiture, joint venture, technology implementation, organizational restructuring, or regulatory compliance</a:t>
            </a:r>
          </a:p>
          <a:p>
            <a:pPr>
              <a:buFont typeface="Arial" pitchFamily="34" charset="0"/>
              <a:buChar char="•"/>
            </a:pPr>
            <a:r>
              <a:rPr lang="en-US" sz="2800" dirty="0" smtClean="0">
                <a:effectLst>
                  <a:outerShdw blurRad="38100" dist="38100" dir="2700000" algn="tl">
                    <a:srgbClr val="000000">
                      <a:alpha val="43137"/>
                    </a:srgbClr>
                  </a:outerShdw>
                </a:effectLst>
              </a:rPr>
              <a:t>It can also come from new leadership, strategic decisions to change direction to position for growth or react to changing market conditions.</a:t>
            </a:r>
            <a:endParaRPr lang="en-US" sz="2800" dirty="0">
              <a:effectLst>
                <a:outerShdw blurRad="38100" dist="38100" dir="2700000" algn="tl">
                  <a:srgbClr val="000000">
                    <a:alpha val="43137"/>
                  </a:srgbClr>
                </a:outerShdw>
              </a:effectLst>
            </a:endParaRPr>
          </a:p>
        </p:txBody>
      </p:sp>
      <p:sp>
        <p:nvSpPr>
          <p:cNvPr id="8" name="Rectangle 7"/>
          <p:cNvSpPr/>
          <p:nvPr/>
        </p:nvSpPr>
        <p:spPr>
          <a:xfrm>
            <a:off x="1295400" y="457200"/>
            <a:ext cx="6839373"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Change In Organization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6800" y="2286000"/>
            <a:ext cx="6781800" cy="3416320"/>
          </a:xfrm>
          <a:prstGeom prst="rect">
            <a:avLst/>
          </a:prstGeom>
          <a:noFill/>
        </p:spPr>
        <p:txBody>
          <a:bodyPr wrap="square" rtlCol="0">
            <a:spAutoFit/>
          </a:bodyPr>
          <a:lstStyle/>
          <a:p>
            <a:r>
              <a:rPr lang="en-US" sz="3600" dirty="0" smtClean="0"/>
              <a:t>Organizational change is about reviewing and modifying management structures and business processes. Small business must adapt to survive against  bigger competitors and grow.</a:t>
            </a:r>
            <a:endParaRPr lang="en-US" sz="3600" dirty="0"/>
          </a:p>
        </p:txBody>
      </p:sp>
      <p:sp>
        <p:nvSpPr>
          <p:cNvPr id="6" name="TextBox 5"/>
          <p:cNvSpPr txBox="1"/>
          <p:nvPr/>
        </p:nvSpPr>
        <p:spPr>
          <a:xfrm>
            <a:off x="1676400" y="762000"/>
            <a:ext cx="54102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What is Organizational Change?</a:t>
            </a:r>
            <a:endParaRPr lang="en-US" sz="2800" b="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6028" y="2362200"/>
            <a:ext cx="7764972" cy="4401205"/>
          </a:xfrm>
          <a:prstGeom prst="rect">
            <a:avLst/>
          </a:prstGeom>
          <a:noFill/>
        </p:spPr>
        <p:txBody>
          <a:bodyPr wrap="square" rtlCol="0">
            <a:spAutoFit/>
          </a:bodyPr>
          <a:lstStyle/>
          <a:p>
            <a:pPr>
              <a:buFont typeface="Arial" pitchFamily="34" charset="0"/>
              <a:buChar char="•"/>
            </a:pPr>
            <a:r>
              <a:rPr lang="en-US" sz="2800" dirty="0" smtClean="0"/>
              <a:t>Organizational change management includes process and tools for managing the people side of the change at an organizational level. These tools include a structured approach that can be used to effectively transition groups or organizations through change.</a:t>
            </a:r>
          </a:p>
          <a:p>
            <a:pPr>
              <a:buFont typeface="Arial" pitchFamily="34" charset="0"/>
              <a:buChar char="•"/>
            </a:pPr>
            <a:r>
              <a:rPr lang="en-US" sz="2800" dirty="0" smtClean="0"/>
              <a:t>When combined with an understanding of individual change management, these tools provide a framework for managing the people side of change. </a:t>
            </a:r>
            <a:endParaRPr lang="en-US" sz="2800" dirty="0"/>
          </a:p>
        </p:txBody>
      </p:sp>
      <p:sp>
        <p:nvSpPr>
          <p:cNvPr id="8" name="TextBox 7"/>
          <p:cNvSpPr txBox="1"/>
          <p:nvPr/>
        </p:nvSpPr>
        <p:spPr>
          <a:xfrm>
            <a:off x="914400" y="533400"/>
            <a:ext cx="6702840" cy="523220"/>
          </a:xfrm>
          <a:prstGeom prst="rect">
            <a:avLst/>
          </a:prstGeom>
          <a:noFill/>
        </p:spPr>
        <p:txBody>
          <a:bodyPr wrap="square" rtlCol="0">
            <a:spAutoFit/>
          </a:bodyPr>
          <a:lstStyle/>
          <a:p>
            <a:r>
              <a:rPr lang="en-US" sz="2800" b="1" dirty="0" smtClean="0"/>
              <a:t>	Organizational Change Management</a:t>
            </a: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762000"/>
            <a:ext cx="8229600" cy="4924425"/>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Organizational change comprises four main issues:-</a:t>
            </a:r>
          </a:p>
          <a:p>
            <a:pPr>
              <a:buFont typeface="Arial" pitchFamily="34" charset="0"/>
              <a:buChar char="•"/>
            </a:pPr>
            <a:r>
              <a:rPr lang="en-US" sz="5400" dirty="0" smtClean="0"/>
              <a:t>Content</a:t>
            </a:r>
          </a:p>
          <a:p>
            <a:pPr>
              <a:buFont typeface="Arial" pitchFamily="34" charset="0"/>
              <a:buChar char="•"/>
            </a:pPr>
            <a:r>
              <a:rPr lang="en-US" sz="5400" dirty="0" smtClean="0"/>
              <a:t>Contextual</a:t>
            </a:r>
          </a:p>
          <a:p>
            <a:pPr>
              <a:buFont typeface="Arial" pitchFamily="34" charset="0"/>
              <a:buChar char="•"/>
            </a:pPr>
            <a:r>
              <a:rPr lang="en-US" sz="5400" dirty="0" smtClean="0"/>
              <a:t>Process</a:t>
            </a:r>
          </a:p>
          <a:p>
            <a:pPr>
              <a:buFont typeface="Arial" pitchFamily="34" charset="0"/>
              <a:buChar char="•"/>
            </a:pPr>
            <a:r>
              <a:rPr lang="en-US" sz="5400" dirty="0" smtClean="0"/>
              <a:t>Criterion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2362200"/>
            <a:ext cx="7503470" cy="2585323"/>
          </a:xfrm>
          <a:prstGeom prst="rect">
            <a:avLst/>
          </a:prstGeom>
          <a:noFill/>
        </p:spPr>
        <p:txBody>
          <a:bodyPr wrap="square" rtlCol="0">
            <a:spAutoFit/>
          </a:bodyPr>
          <a:lstStyle/>
          <a:p>
            <a:pPr>
              <a:buFont typeface="Wingdings" pitchFamily="2" charset="2"/>
              <a:buChar char="ü"/>
            </a:pPr>
            <a:r>
              <a:rPr lang="en-US" dirty="0" smtClean="0"/>
              <a:t>Content issues focus on the substance of contemporary organizational changes</a:t>
            </a:r>
          </a:p>
          <a:p>
            <a:pPr>
              <a:buFont typeface="Wingdings" pitchFamily="2" charset="2"/>
              <a:buChar char="ü"/>
            </a:pPr>
            <a:r>
              <a:rPr lang="en-US" dirty="0" smtClean="0"/>
              <a:t>Contextual issues centre on the forces or conditions present in the external and internal environments of organizations.</a:t>
            </a:r>
          </a:p>
          <a:p>
            <a:pPr>
              <a:buFont typeface="Wingdings" pitchFamily="2" charset="2"/>
              <a:buChar char="ü"/>
            </a:pPr>
            <a:r>
              <a:rPr lang="en-US" dirty="0" smtClean="0"/>
              <a:t>Process issues concentrate on the actions undertaking during the establishment of intended change.</a:t>
            </a:r>
          </a:p>
          <a:p>
            <a:pPr>
              <a:buFont typeface="Wingdings" pitchFamily="2" charset="2"/>
              <a:buChar char="ü"/>
            </a:pPr>
            <a:r>
              <a:rPr lang="en-US" dirty="0" smtClean="0"/>
              <a:t>Criterion issues on the other hand, tackle outcome usually evaluated in organizational change.</a:t>
            </a:r>
          </a:p>
          <a:p>
            <a:endParaRPr lang="en-US" dirty="0"/>
          </a:p>
        </p:txBody>
      </p:sp>
      <p:sp>
        <p:nvSpPr>
          <p:cNvPr id="7" name="TextBox 6"/>
          <p:cNvSpPr txBox="1"/>
          <p:nvPr/>
        </p:nvSpPr>
        <p:spPr>
          <a:xfrm>
            <a:off x="1066800" y="609600"/>
            <a:ext cx="5791200" cy="1077218"/>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rPr>
              <a:t>NEED FOR ORGANIZATIONAL CHANGE</a:t>
            </a:r>
            <a:endParaRPr lang="en-US" sz="3200"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838200"/>
            <a:ext cx="7924991" cy="4647426"/>
          </a:xfrm>
          <a:prstGeom prst="rect">
            <a:avLst/>
          </a:prstGeom>
          <a:noFill/>
        </p:spPr>
        <p:txBody>
          <a:bodyPr wrap="square" rtlCol="0">
            <a:spAutoFit/>
          </a:bodyPr>
          <a:lstStyle/>
          <a:p>
            <a:pPr marL="342900" indent="-342900"/>
            <a:r>
              <a:rPr lang="en-US" sz="4400" b="1" dirty="0" smtClean="0">
                <a:effectLst>
                  <a:outerShdw blurRad="38100" dist="38100" dir="2700000" algn="tl">
                    <a:srgbClr val="000000">
                      <a:alpha val="43137"/>
                    </a:srgbClr>
                  </a:outerShdw>
                </a:effectLst>
              </a:rPr>
              <a:t>Set right the situation</a:t>
            </a:r>
          </a:p>
          <a:p>
            <a:pPr marL="342900" indent="-342900">
              <a:buFont typeface="Arial" pitchFamily="34" charset="0"/>
              <a:buChar char="•"/>
            </a:pPr>
            <a:r>
              <a:rPr lang="en-US" sz="2800" dirty="0" smtClean="0"/>
              <a:t>Organizations often need to correct situations, which they believe require some adjustments or change.</a:t>
            </a:r>
          </a:p>
          <a:p>
            <a:pPr marL="342900" indent="-342900">
              <a:buFont typeface="Arial" pitchFamily="34" charset="0"/>
              <a:buChar char="•"/>
            </a:pPr>
            <a:r>
              <a:rPr lang="en-US" sz="2800" dirty="0" smtClean="0"/>
              <a:t>For example, in recessionary market, an existing HR policy on variable pay may seem to be incorrect when it is based on the value of total sales. The organization may amend this with the fixed performance incentive till the market situation improves.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457200"/>
            <a:ext cx="7467599" cy="5509200"/>
          </a:xfrm>
          <a:prstGeom prst="rect">
            <a:avLst/>
          </a:prstGeom>
          <a:noFill/>
        </p:spPr>
        <p:txBody>
          <a:bodyPr wrap="square" rtlCol="0">
            <a:spAutoFit/>
          </a:bodyPr>
          <a:lstStyle/>
          <a:p>
            <a:r>
              <a:rPr lang="en-US" sz="3200" b="1" dirty="0" smtClean="0"/>
              <a:t>2. Seize opportunities to grow</a:t>
            </a:r>
          </a:p>
          <a:p>
            <a:pPr>
              <a:buFont typeface="Arial" pitchFamily="34" charset="0"/>
              <a:buChar char="•"/>
            </a:pPr>
            <a:r>
              <a:rPr lang="en-US" sz="3200" b="1" dirty="0" smtClean="0"/>
              <a:t>New market opportunity may motivate an organization to build new capabilities by expanding their activities or through strategic alliance, identifying business partners.</a:t>
            </a:r>
          </a:p>
          <a:p>
            <a:pPr>
              <a:buFont typeface="Arial" pitchFamily="34" charset="0"/>
              <a:buChar char="•"/>
            </a:pPr>
            <a:r>
              <a:rPr lang="en-US" sz="3200" b="1" dirty="0" smtClean="0"/>
              <a:t>For example, when political pressure in the U.S mounted against outsourcing to India, Infosys set up units in Canada to get U.S outsourced jobs and then routed these to their Indian Units.</a:t>
            </a:r>
            <a:endParaRPr lang="en-US" sz="32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674</Words>
  <Application>Microsoft Office PowerPoint</Application>
  <PresentationFormat>On-screen Show (4:3)</PresentationFormat>
  <Paragraphs>68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CHANGE MANAGEMENT IN ORGANIZATIONS</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HR</cp:lastModifiedBy>
  <cp:revision>24</cp:revision>
  <dcterms:created xsi:type="dcterms:W3CDTF">2015-03-04T14:09:34Z</dcterms:created>
  <dcterms:modified xsi:type="dcterms:W3CDTF">2017-11-24T10:09:29Z</dcterms:modified>
</cp:coreProperties>
</file>